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38" d="100"/>
          <a:sy n="38" d="100"/>
        </p:scale>
        <p:origin x="-1404"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6D2E6F3-F81E-4556-BF19-933999090ACC}" type="datetimeFigureOut">
              <a:rPr lang="en-US" smtClean="0"/>
              <a:pPr/>
              <a:t>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6D2E6F3-F81E-4556-BF19-933999090ACC}" type="datetimeFigureOut">
              <a:rPr lang="en-US" smtClean="0"/>
              <a:pPr/>
              <a:t>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6D2E6F3-F81E-4556-BF19-933999090ACC}" type="datetimeFigureOut">
              <a:rPr lang="en-US" smtClean="0"/>
              <a:pPr/>
              <a:t>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6D2E6F3-F81E-4556-BF19-933999090ACC}" type="datetimeFigureOut">
              <a:rPr lang="en-US" smtClean="0"/>
              <a:pPr/>
              <a:t>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6D2E6F3-F81E-4556-BF19-933999090ACC}" type="datetimeFigureOut">
              <a:rPr lang="en-US" smtClean="0"/>
              <a:pPr/>
              <a:t>1/28/2011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6D2E6F3-F81E-4556-BF19-933999090ACC}" type="datetimeFigureOut">
              <a:rPr lang="en-US" smtClean="0"/>
              <a:pPr/>
              <a:t>1/28/2011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6D2E6F3-F81E-4556-BF19-933999090ACC}" type="datetimeFigureOut">
              <a:rPr lang="en-US" smtClean="0"/>
              <a:pPr/>
              <a:t>1/28/2011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6D2E6F3-F81E-4556-BF19-933999090ACC}" type="datetimeFigureOut">
              <a:rPr lang="en-US" smtClean="0"/>
              <a:pPr/>
              <a:t>1/28/2011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6D2E6F3-F81E-4556-BF19-933999090ACC}" type="datetimeFigureOut">
              <a:rPr lang="en-US" smtClean="0"/>
              <a:pPr/>
              <a:t>1/28/2011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6D2E6F3-F81E-4556-BF19-933999090ACC}" type="datetimeFigureOut">
              <a:rPr lang="en-US" smtClean="0"/>
              <a:pPr/>
              <a:t>1/28/2011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6D2E6F3-F81E-4556-BF19-933999090ACC}" type="datetimeFigureOut">
              <a:rPr lang="en-US" smtClean="0"/>
              <a:pPr/>
              <a:t>1/28/2011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176DA10-F0DD-4106-AE29-350A3C071A6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6D2E6F3-F81E-4556-BF19-933999090ACC}" type="datetimeFigureOut">
              <a:rPr lang="en-US" smtClean="0"/>
              <a:pPr/>
              <a:t>1/28/2011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176DA10-F0DD-4106-AE29-350A3C071A6B}" type="slidenum">
              <a:rPr lang="en-US" smtClean="0"/>
              <a:pPr/>
              <a:t>‹#›</a:t>
            </a:fld>
            <a:endParaRPr lang="en-US"/>
          </a:p>
        </p:txBody>
      </p:sp>
    </p:spTree>
  </p:cSld>
  <p:clrMap bg1="dk1" tx1="lt1" bg2="dk2" tx2="lt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Content Placeholder 6"/>
          <p:cNvSpPr>
            <a:spLocks noGrp="1"/>
          </p:cNvSpPr>
          <p:nvPr>
            <p:ph idx="1"/>
          </p:nvPr>
        </p:nvSpPr>
        <p:spPr>
          <a:xfrm>
            <a:off x="228600" y="304800"/>
            <a:ext cx="8686800" cy="6324600"/>
          </a:xfrm>
        </p:spPr>
        <p:txBody>
          <a:bodyPr>
            <a:normAutofit fontScale="85000" lnSpcReduction="10000"/>
          </a:bodyPr>
          <a:lstStyle/>
          <a:p>
            <a:pPr algn="ctr">
              <a:buNone/>
            </a:pPr>
            <a:r>
              <a:rPr lang="en-US" sz="4200" dirty="0" smtClean="0">
                <a:latin typeface="AR BERKLEY" pitchFamily="2" charset="0"/>
              </a:rPr>
              <a:t>The Teacher</a:t>
            </a:r>
          </a:p>
          <a:p>
            <a:pPr algn="ctr">
              <a:buNone/>
            </a:pPr>
            <a:endParaRPr lang="en-US" sz="3300" dirty="0" smtClean="0">
              <a:latin typeface="AR BERKLEY" pitchFamily="2" charset="0"/>
            </a:endParaRPr>
          </a:p>
          <a:p>
            <a:pPr>
              <a:buNone/>
            </a:pPr>
            <a:r>
              <a:rPr lang="en-US" sz="3300" dirty="0" smtClean="0"/>
              <a:t>Concerning a teacher’s influence, I have come to the </a:t>
            </a:r>
          </a:p>
          <a:p>
            <a:pPr>
              <a:buNone/>
            </a:pPr>
            <a:r>
              <a:rPr lang="en-US" sz="3300" dirty="0" smtClean="0"/>
              <a:t>frightening conclusion that I am the decisive element in </a:t>
            </a:r>
          </a:p>
          <a:p>
            <a:pPr>
              <a:buNone/>
            </a:pPr>
            <a:r>
              <a:rPr lang="en-US" sz="3300" dirty="0" smtClean="0"/>
              <a:t>the classroom.  It’s my personal approach that creates the</a:t>
            </a:r>
          </a:p>
          <a:p>
            <a:pPr>
              <a:buNone/>
            </a:pPr>
            <a:r>
              <a:rPr lang="en-US" sz="3300" dirty="0" smtClean="0"/>
              <a:t>climate.  It’s my daily mood that makes the weather.  As a </a:t>
            </a:r>
          </a:p>
          <a:p>
            <a:pPr>
              <a:buNone/>
            </a:pPr>
            <a:r>
              <a:rPr lang="en-US" sz="3300" dirty="0" smtClean="0"/>
              <a:t>teacher, I possess tremendous power to make a child’s life </a:t>
            </a:r>
          </a:p>
          <a:p>
            <a:pPr>
              <a:buNone/>
            </a:pPr>
            <a:r>
              <a:rPr lang="en-US" sz="3300" dirty="0" smtClean="0"/>
              <a:t>miserable or joyous.  I can be a tool of torture or an </a:t>
            </a:r>
          </a:p>
          <a:p>
            <a:pPr>
              <a:buNone/>
            </a:pPr>
            <a:r>
              <a:rPr lang="en-US" sz="3300" dirty="0" smtClean="0"/>
              <a:t>instrument of inspiration.  I can humiliate or humor, hurt </a:t>
            </a:r>
          </a:p>
          <a:p>
            <a:pPr>
              <a:buNone/>
            </a:pPr>
            <a:r>
              <a:rPr lang="en-US" sz="3300" dirty="0" smtClean="0"/>
              <a:t>o</a:t>
            </a:r>
            <a:r>
              <a:rPr lang="en-US" sz="3300" smtClean="0"/>
              <a:t>r </a:t>
            </a:r>
            <a:r>
              <a:rPr lang="en-US" sz="3300" dirty="0" smtClean="0"/>
              <a:t>heal.  In all situations, it is my response that decides </a:t>
            </a:r>
          </a:p>
          <a:p>
            <a:pPr>
              <a:buNone/>
            </a:pPr>
            <a:r>
              <a:rPr lang="en-US" sz="3300" dirty="0" smtClean="0"/>
              <a:t>whether a crisis will be escalated or de-escalated, and a </a:t>
            </a:r>
          </a:p>
          <a:p>
            <a:pPr>
              <a:buNone/>
            </a:pPr>
            <a:r>
              <a:rPr lang="en-US" sz="3300" dirty="0" smtClean="0"/>
              <a:t>child humanized or dehumanized.</a:t>
            </a:r>
          </a:p>
          <a:p>
            <a:pPr algn="r">
              <a:buNone/>
            </a:pPr>
            <a:r>
              <a:rPr lang="en-US" dirty="0" smtClean="0"/>
              <a:t>- </a:t>
            </a:r>
            <a:r>
              <a:rPr lang="en-US" dirty="0" err="1" smtClean="0"/>
              <a:t>Haim</a:t>
            </a:r>
            <a:r>
              <a:rPr lang="en-US" dirty="0" smtClean="0"/>
              <a:t> </a:t>
            </a:r>
            <a:r>
              <a:rPr lang="en-US" dirty="0" err="1" smtClean="0"/>
              <a:t>Ginott</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Content Placeholder 6"/>
          <p:cNvSpPr>
            <a:spLocks noGrp="1"/>
          </p:cNvSpPr>
          <p:nvPr>
            <p:ph idx="1"/>
          </p:nvPr>
        </p:nvSpPr>
        <p:spPr>
          <a:xfrm>
            <a:off x="228600" y="304800"/>
            <a:ext cx="8686800" cy="6324600"/>
          </a:xfrm>
        </p:spPr>
        <p:txBody>
          <a:bodyPr>
            <a:normAutofit/>
          </a:bodyPr>
          <a:lstStyle/>
          <a:p>
            <a:pPr algn="ctr">
              <a:buNone/>
            </a:pPr>
            <a:endParaRPr lang="en-US" sz="4200" dirty="0" smtClean="0">
              <a:latin typeface="AR BERKLEY" pitchFamily="2" charset="0"/>
            </a:endParaRPr>
          </a:p>
          <a:p>
            <a:pPr algn="ctr">
              <a:buNone/>
            </a:pPr>
            <a:endParaRPr lang="en-US" sz="4200" dirty="0">
              <a:latin typeface="AR BERKLEY" pitchFamily="2" charset="0"/>
            </a:endParaRPr>
          </a:p>
          <a:p>
            <a:pPr algn="ctr">
              <a:buNone/>
            </a:pPr>
            <a:endParaRPr lang="en-US" sz="4200" dirty="0" smtClean="0">
              <a:latin typeface="AR BERKLEY" pitchFamily="2" charset="0"/>
            </a:endParaRPr>
          </a:p>
          <a:p>
            <a:pPr algn="ctr">
              <a:buNone/>
            </a:pPr>
            <a:r>
              <a:rPr lang="en-US" sz="4200" dirty="0" smtClean="0">
                <a:latin typeface="AR BERKLEY" pitchFamily="2" charset="0"/>
              </a:rPr>
              <a:t>There is nothing so unjust as treating </a:t>
            </a:r>
            <a:r>
              <a:rPr lang="en-US" sz="4200" dirty="0" err="1" smtClean="0">
                <a:latin typeface="AR BERKLEY" pitchFamily="2" charset="0"/>
              </a:rPr>
              <a:t>unequals</a:t>
            </a:r>
            <a:r>
              <a:rPr lang="en-US" sz="4200" dirty="0" smtClean="0">
                <a:latin typeface="AR BERKLEY" pitchFamily="2" charset="0"/>
              </a:rPr>
              <a:t> as though they were equal.</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Content Placeholder 6"/>
          <p:cNvSpPr>
            <a:spLocks noGrp="1"/>
          </p:cNvSpPr>
          <p:nvPr>
            <p:ph idx="1"/>
          </p:nvPr>
        </p:nvSpPr>
        <p:spPr>
          <a:xfrm>
            <a:off x="228600" y="304800"/>
            <a:ext cx="8686800" cy="6324600"/>
          </a:xfrm>
        </p:spPr>
        <p:txBody>
          <a:bodyPr>
            <a:normAutofit/>
          </a:bodyPr>
          <a:lstStyle/>
          <a:p>
            <a:pPr>
              <a:buNone/>
            </a:pPr>
            <a:endParaRPr lang="en-US" sz="4200" dirty="0" smtClean="0"/>
          </a:p>
          <a:p>
            <a:pPr>
              <a:buNone/>
            </a:pPr>
            <a:r>
              <a:rPr lang="en-US" sz="4200" dirty="0" smtClean="0"/>
              <a:t>Most of my teachers let only the early </a:t>
            </a:r>
          </a:p>
          <a:p>
            <a:pPr>
              <a:buNone/>
            </a:pPr>
            <a:r>
              <a:rPr lang="en-US" sz="4200" dirty="0" smtClean="0"/>
              <a:t>finishers attempt [those] the </a:t>
            </a:r>
          </a:p>
          <a:p>
            <a:pPr>
              <a:buNone/>
            </a:pPr>
            <a:r>
              <a:rPr lang="en-US" sz="4200" dirty="0" smtClean="0"/>
              <a:t>enrichment and going further activities </a:t>
            </a:r>
          </a:p>
          <a:p>
            <a:pPr>
              <a:buNone/>
            </a:pPr>
            <a:r>
              <a:rPr lang="en-US" sz="4200" dirty="0" smtClean="0"/>
              <a:t>at the end of the chapter.  Looking </a:t>
            </a:r>
          </a:p>
          <a:p>
            <a:pPr>
              <a:buNone/>
            </a:pPr>
            <a:r>
              <a:rPr lang="en-US" sz="4200" dirty="0" smtClean="0"/>
              <a:t>back, I realize that …</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Content Placeholder 2"/>
          <p:cNvGraphicFramePr>
            <a:graphicFrameLocks noGrp="1"/>
          </p:cNvGraphicFramePr>
          <p:nvPr>
            <p:ph idx="1"/>
          </p:nvPr>
        </p:nvGraphicFramePr>
        <p:xfrm>
          <a:off x="152400" y="762000"/>
          <a:ext cx="8686800" cy="5943600"/>
        </p:xfrm>
        <a:graphic>
          <a:graphicData uri="http://schemas.openxmlformats.org/drawingml/2006/table">
            <a:tbl>
              <a:tblPr firstRow="1" bandRow="1">
                <a:tableStyleId>{5C22544A-7EE6-4342-B048-85BDC9FD1C3A}</a:tableStyleId>
              </a:tblPr>
              <a:tblGrid>
                <a:gridCol w="4724400"/>
                <a:gridCol w="3962400"/>
              </a:tblGrid>
              <a:tr h="396240">
                <a:tc>
                  <a:txBody>
                    <a:bodyPr/>
                    <a:lstStyle/>
                    <a:p>
                      <a:r>
                        <a:rPr lang="en-US" sz="2000" dirty="0" smtClean="0"/>
                        <a:t>The Inclusive</a:t>
                      </a:r>
                      <a:r>
                        <a:rPr lang="en-US" sz="2000" baseline="0" dirty="0" smtClean="0"/>
                        <a:t> Teacher</a:t>
                      </a:r>
                      <a:endParaRPr lang="en-US" sz="2000" dirty="0"/>
                    </a:p>
                  </a:txBody>
                  <a:tcPr/>
                </a:tc>
                <a:tc>
                  <a:txBody>
                    <a:bodyPr/>
                    <a:lstStyle/>
                    <a:p>
                      <a:r>
                        <a:rPr lang="en-US" sz="2000" dirty="0" smtClean="0"/>
                        <a:t>The Exclusive Teacher</a:t>
                      </a:r>
                      <a:endParaRPr lang="en-US" sz="2000" dirty="0"/>
                    </a:p>
                  </a:txBody>
                  <a:tcPr/>
                </a:tc>
              </a:tr>
              <a:tr h="396240">
                <a:tc>
                  <a:txBody>
                    <a:bodyPr/>
                    <a:lstStyle/>
                    <a:p>
                      <a:r>
                        <a:rPr lang="en-US" sz="2000" dirty="0" smtClean="0"/>
                        <a:t>I help them learn how they are smart.</a:t>
                      </a:r>
                      <a:endParaRPr lang="en-US" sz="2000" dirty="0"/>
                    </a:p>
                  </a:txBody>
                  <a:tcPr/>
                </a:tc>
                <a:tc>
                  <a:txBody>
                    <a:bodyPr/>
                    <a:lstStyle/>
                    <a:p>
                      <a:r>
                        <a:rPr lang="en-US" sz="2000" dirty="0" smtClean="0"/>
                        <a:t>I test how</a:t>
                      </a:r>
                      <a:r>
                        <a:rPr lang="en-US" sz="2000" baseline="0" dirty="0" smtClean="0"/>
                        <a:t> slow they are.</a:t>
                      </a:r>
                      <a:endParaRPr lang="en-US" sz="2000" dirty="0"/>
                    </a:p>
                  </a:txBody>
                  <a:tcPr/>
                </a:tc>
              </a:tr>
              <a:tr h="396240">
                <a:tc>
                  <a:txBody>
                    <a:bodyPr/>
                    <a:lstStyle/>
                    <a:p>
                      <a:r>
                        <a:rPr lang="en-US" sz="2000" dirty="0" smtClean="0"/>
                        <a:t>I like it if their ways depart.</a:t>
                      </a:r>
                      <a:endParaRPr lang="en-US" sz="2000" dirty="0"/>
                    </a:p>
                  </a:txBody>
                  <a:tcPr/>
                </a:tc>
                <a:tc>
                  <a:txBody>
                    <a:bodyPr/>
                    <a:lstStyle/>
                    <a:p>
                      <a:r>
                        <a:rPr lang="en-US" sz="2000" dirty="0" smtClean="0"/>
                        <a:t>I just want what is par.</a:t>
                      </a:r>
                      <a:endParaRPr lang="en-US" sz="2000" dirty="0"/>
                    </a:p>
                  </a:txBody>
                  <a:tcPr/>
                </a:tc>
              </a:tr>
              <a:tr h="396240">
                <a:tc>
                  <a:txBody>
                    <a:bodyPr/>
                    <a:lstStyle/>
                    <a:p>
                      <a:r>
                        <a:rPr lang="en-US" sz="2000" dirty="0" smtClean="0"/>
                        <a:t>I try to differentiate.</a:t>
                      </a:r>
                      <a:endParaRPr lang="en-US" sz="2000" dirty="0"/>
                    </a:p>
                  </a:txBody>
                  <a:tcPr/>
                </a:tc>
                <a:tc>
                  <a:txBody>
                    <a:bodyPr/>
                    <a:lstStyle/>
                    <a:p>
                      <a:r>
                        <a:rPr lang="en-US" sz="2000" dirty="0" smtClean="0"/>
                        <a:t>I give them all one task.</a:t>
                      </a:r>
                      <a:endParaRPr lang="en-US" sz="2000" dirty="0"/>
                    </a:p>
                  </a:txBody>
                  <a:tcPr/>
                </a:tc>
              </a:tr>
              <a:tr h="396240">
                <a:tc>
                  <a:txBody>
                    <a:bodyPr/>
                    <a:lstStyle/>
                    <a:p>
                      <a:r>
                        <a:rPr lang="en-US" sz="2000" dirty="0" smtClean="0"/>
                        <a:t>My role is to</a:t>
                      </a:r>
                      <a:r>
                        <a:rPr lang="en-US" sz="2000" baseline="0" dirty="0" smtClean="0"/>
                        <a:t> accommodate</a:t>
                      </a:r>
                      <a:endParaRPr lang="en-US" sz="2000" dirty="0"/>
                    </a:p>
                  </a:txBody>
                  <a:tcPr/>
                </a:tc>
                <a:tc>
                  <a:txBody>
                    <a:bodyPr/>
                    <a:lstStyle/>
                    <a:p>
                      <a:r>
                        <a:rPr lang="en-US" sz="2000" dirty="0" smtClean="0"/>
                        <a:t>They ought</a:t>
                      </a:r>
                      <a:r>
                        <a:rPr lang="en-US" sz="2000" baseline="0" dirty="0" smtClean="0"/>
                        <a:t> to do what’s asked.</a:t>
                      </a:r>
                      <a:endParaRPr lang="en-US" sz="2000" dirty="0"/>
                    </a:p>
                  </a:txBody>
                  <a:tcPr/>
                </a:tc>
              </a:tr>
              <a:tr h="396240">
                <a:tc>
                  <a:txBody>
                    <a:bodyPr/>
                    <a:lstStyle/>
                    <a:p>
                      <a:r>
                        <a:rPr lang="en-US" sz="2000" dirty="0" smtClean="0"/>
                        <a:t>Effective teaching is my creed.</a:t>
                      </a:r>
                      <a:endParaRPr lang="en-US" sz="2000" dirty="0"/>
                    </a:p>
                  </a:txBody>
                  <a:tcPr/>
                </a:tc>
                <a:tc>
                  <a:txBody>
                    <a:bodyPr/>
                    <a:lstStyle/>
                    <a:p>
                      <a:r>
                        <a:rPr lang="en-US" sz="2000" dirty="0" smtClean="0"/>
                        <a:t>We get through every text.</a:t>
                      </a:r>
                      <a:endParaRPr lang="en-US" sz="2000" dirty="0"/>
                    </a:p>
                  </a:txBody>
                  <a:tcPr/>
                </a:tc>
              </a:tr>
              <a:tr h="396240">
                <a:tc>
                  <a:txBody>
                    <a:bodyPr/>
                    <a:lstStyle/>
                    <a:p>
                      <a:r>
                        <a:rPr lang="en-US" sz="2000" dirty="0" smtClean="0"/>
                        <a:t>I give them all the time they need.</a:t>
                      </a:r>
                      <a:endParaRPr lang="en-US" sz="2000" dirty="0"/>
                    </a:p>
                  </a:txBody>
                  <a:tcPr/>
                </a:tc>
                <a:tc>
                  <a:txBody>
                    <a:bodyPr/>
                    <a:lstStyle/>
                    <a:p>
                      <a:r>
                        <a:rPr lang="en-US" sz="2000" dirty="0" smtClean="0"/>
                        <a:t>Slow learners have me vexed.</a:t>
                      </a:r>
                      <a:endParaRPr lang="en-US" sz="2000" dirty="0"/>
                    </a:p>
                  </a:txBody>
                  <a:tcPr/>
                </a:tc>
              </a:tr>
              <a:tr h="396240">
                <a:tc>
                  <a:txBody>
                    <a:bodyPr/>
                    <a:lstStyle/>
                    <a:p>
                      <a:r>
                        <a:rPr lang="en-US" sz="2000" dirty="0" smtClean="0"/>
                        <a:t>I must address each learning style.</a:t>
                      </a:r>
                      <a:endParaRPr lang="en-US" sz="2000" dirty="0"/>
                    </a:p>
                  </a:txBody>
                  <a:tcPr/>
                </a:tc>
                <a:tc>
                  <a:txBody>
                    <a:bodyPr/>
                    <a:lstStyle/>
                    <a:p>
                      <a:r>
                        <a:rPr lang="en-US" sz="2000" dirty="0" smtClean="0"/>
                        <a:t>I show them one right way.</a:t>
                      </a:r>
                      <a:endParaRPr lang="en-US" sz="2000" dirty="0"/>
                    </a:p>
                  </a:txBody>
                  <a:tcPr/>
                </a:tc>
              </a:tr>
              <a:tr h="396240">
                <a:tc>
                  <a:txBody>
                    <a:bodyPr/>
                    <a:lstStyle/>
                    <a:p>
                      <a:r>
                        <a:rPr lang="en-US" sz="2000" dirty="0" smtClean="0"/>
                        <a:t>Exciting methods get a trial.</a:t>
                      </a:r>
                      <a:endParaRPr lang="en-US" sz="2000" dirty="0"/>
                    </a:p>
                  </a:txBody>
                  <a:tcPr/>
                </a:tc>
                <a:tc>
                  <a:txBody>
                    <a:bodyPr/>
                    <a:lstStyle/>
                    <a:p>
                      <a:r>
                        <a:rPr lang="en-US" sz="2000" dirty="0" smtClean="0"/>
                        <a:t>I don’t have time to play!</a:t>
                      </a:r>
                    </a:p>
                  </a:txBody>
                  <a:tcPr/>
                </a:tc>
              </a:tr>
              <a:tr h="396240">
                <a:tc>
                  <a:txBody>
                    <a:bodyPr/>
                    <a:lstStyle/>
                    <a:p>
                      <a:r>
                        <a:rPr lang="en-US" sz="2000" dirty="0" smtClean="0"/>
                        <a:t>Alternative assessment’s great.</a:t>
                      </a:r>
                      <a:endParaRPr lang="en-US" sz="2000" dirty="0"/>
                    </a:p>
                  </a:txBody>
                  <a:tcPr/>
                </a:tc>
                <a:tc>
                  <a:txBody>
                    <a:bodyPr/>
                    <a:lstStyle/>
                    <a:p>
                      <a:r>
                        <a:rPr lang="en-US" sz="2000" dirty="0" smtClean="0"/>
                        <a:t>I only need one test.</a:t>
                      </a:r>
                      <a:endParaRPr lang="en-US" sz="2000" dirty="0"/>
                    </a:p>
                  </a:txBody>
                  <a:tcPr/>
                </a:tc>
              </a:tr>
              <a:tr h="396240">
                <a:tc>
                  <a:txBody>
                    <a:bodyPr/>
                    <a:lstStyle/>
                    <a:p>
                      <a:r>
                        <a:rPr lang="en-US" sz="2000" dirty="0" smtClean="0"/>
                        <a:t>With students I collaborate.</a:t>
                      </a:r>
                      <a:endParaRPr lang="en-US" sz="2000" dirty="0"/>
                    </a:p>
                  </a:txBody>
                  <a:tcPr/>
                </a:tc>
                <a:tc>
                  <a:txBody>
                    <a:bodyPr/>
                    <a:lstStyle/>
                    <a:p>
                      <a:r>
                        <a:rPr lang="en-US" sz="2000" dirty="0" smtClean="0"/>
                        <a:t>Goal setting I detest!</a:t>
                      </a:r>
                      <a:endParaRPr lang="en-US" sz="2000" dirty="0"/>
                    </a:p>
                  </a:txBody>
                  <a:tcPr/>
                </a:tc>
              </a:tr>
              <a:tr h="396240">
                <a:tc>
                  <a:txBody>
                    <a:bodyPr/>
                    <a:lstStyle/>
                    <a:p>
                      <a:r>
                        <a:rPr lang="en-US" sz="2000" dirty="0" smtClean="0"/>
                        <a:t>Assignments are not uniform.</a:t>
                      </a:r>
                      <a:endParaRPr lang="en-US" sz="2000" dirty="0"/>
                    </a:p>
                  </a:txBody>
                  <a:tcPr/>
                </a:tc>
                <a:tc>
                  <a:txBody>
                    <a:bodyPr/>
                    <a:lstStyle/>
                    <a:p>
                      <a:r>
                        <a:rPr lang="en-US" sz="2000" dirty="0" smtClean="0"/>
                        <a:t>We’re all on the same page.</a:t>
                      </a:r>
                      <a:endParaRPr lang="en-US" sz="2000" dirty="0"/>
                    </a:p>
                  </a:txBody>
                  <a:tcPr/>
                </a:tc>
              </a:tr>
              <a:tr h="396240">
                <a:tc>
                  <a:txBody>
                    <a:bodyPr/>
                    <a:lstStyle/>
                    <a:p>
                      <a:r>
                        <a:rPr lang="en-US" sz="2000" dirty="0" smtClean="0"/>
                        <a:t>My teaching methods show reform.</a:t>
                      </a:r>
                      <a:endParaRPr lang="en-US" sz="2000" dirty="0"/>
                    </a:p>
                  </a:txBody>
                  <a:tcPr/>
                </a:tc>
                <a:tc>
                  <a:txBody>
                    <a:bodyPr/>
                    <a:lstStyle/>
                    <a:p>
                      <a:r>
                        <a:rPr lang="en-US" sz="2000" dirty="0" smtClean="0"/>
                        <a:t>I don’t “improve with age!”</a:t>
                      </a:r>
                      <a:endParaRPr lang="en-US" sz="2000" dirty="0"/>
                    </a:p>
                  </a:txBody>
                  <a:tcPr/>
                </a:tc>
              </a:tr>
              <a:tr h="396240">
                <a:tc>
                  <a:txBody>
                    <a:bodyPr/>
                    <a:lstStyle/>
                    <a:p>
                      <a:r>
                        <a:rPr lang="en-US" sz="2000" dirty="0" smtClean="0"/>
                        <a:t>I want</a:t>
                      </a:r>
                      <a:r>
                        <a:rPr lang="en-US" sz="2000" baseline="0" dirty="0" smtClean="0"/>
                        <a:t> to get them in “the flow.”</a:t>
                      </a:r>
                      <a:endParaRPr lang="en-US" sz="2000" dirty="0"/>
                    </a:p>
                  </a:txBody>
                  <a:tcPr/>
                </a:tc>
                <a:tc>
                  <a:txBody>
                    <a:bodyPr/>
                    <a:lstStyle/>
                    <a:p>
                      <a:r>
                        <a:rPr lang="en-US" sz="2000" dirty="0" smtClean="0"/>
                        <a:t>I wish they understood…</a:t>
                      </a:r>
                      <a:endParaRPr lang="en-US" sz="2000" dirty="0"/>
                    </a:p>
                  </a:txBody>
                  <a:tcPr/>
                </a:tc>
              </a:tr>
              <a:tr h="396240">
                <a:tc>
                  <a:txBody>
                    <a:bodyPr/>
                    <a:lstStyle/>
                    <a:p>
                      <a:r>
                        <a:rPr lang="en-US" sz="2000" dirty="0" smtClean="0"/>
                        <a:t>So they’ll have fun with what they know.</a:t>
                      </a:r>
                      <a:endParaRPr lang="en-US" sz="2000" dirty="0"/>
                    </a:p>
                  </a:txBody>
                  <a:tcPr/>
                </a:tc>
                <a:tc>
                  <a:txBody>
                    <a:bodyPr/>
                    <a:lstStyle/>
                    <a:p>
                      <a:r>
                        <a:rPr lang="en-US" sz="2000" dirty="0" smtClean="0"/>
                        <a:t>I’d teach them if I could.</a:t>
                      </a:r>
                      <a:endParaRPr lang="en-US" sz="2000" dirty="0"/>
                    </a:p>
                  </a:txBody>
                  <a:tcPr/>
                </a:tc>
              </a:tr>
            </a:tbl>
          </a:graphicData>
        </a:graphic>
      </p:graphicFrame>
      <p:sp>
        <p:nvSpPr>
          <p:cNvPr id="4" name="Rectangle 3"/>
          <p:cNvSpPr/>
          <p:nvPr/>
        </p:nvSpPr>
        <p:spPr>
          <a:xfrm>
            <a:off x="228600" y="164068"/>
            <a:ext cx="8229600" cy="461665"/>
          </a:xfrm>
          <a:prstGeom prst="rect">
            <a:avLst/>
          </a:prstGeom>
        </p:spPr>
        <p:txBody>
          <a:bodyPr wrap="square">
            <a:spAutoFit/>
          </a:bodyPr>
          <a:lstStyle/>
          <a:p>
            <a:pPr algn="ctr">
              <a:buNone/>
            </a:pPr>
            <a:r>
              <a:rPr lang="en-US" sz="2400" dirty="0" smtClean="0">
                <a:latin typeface="AR BERKLEY" pitchFamily="2" charset="0"/>
              </a:rPr>
              <a:t>A Debate: The Inclusive Teacher vs. The Exclusive Teacher</a:t>
            </a:r>
            <a:endParaRPr lang="en-US" sz="2400"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Content Placeholder 6"/>
          <p:cNvSpPr>
            <a:spLocks noGrp="1"/>
          </p:cNvSpPr>
          <p:nvPr>
            <p:ph idx="1"/>
          </p:nvPr>
        </p:nvSpPr>
        <p:spPr>
          <a:xfrm>
            <a:off x="228600" y="152400"/>
            <a:ext cx="8686800" cy="6553200"/>
          </a:xfrm>
        </p:spPr>
        <p:txBody>
          <a:bodyPr>
            <a:normAutofit fontScale="25000" lnSpcReduction="20000"/>
          </a:bodyPr>
          <a:lstStyle/>
          <a:p>
            <a:pPr>
              <a:buNone/>
            </a:pPr>
            <a:r>
              <a:rPr lang="en-US" sz="11200" dirty="0" smtClean="0"/>
              <a:t>One of the most exciting developments  in modern </a:t>
            </a:r>
          </a:p>
          <a:p>
            <a:pPr>
              <a:buNone/>
            </a:pPr>
            <a:r>
              <a:rPr lang="en-US" sz="11200" dirty="0" smtClean="0"/>
              <a:t>education goes by the name  of cooperative (or </a:t>
            </a:r>
          </a:p>
          <a:p>
            <a:pPr>
              <a:buNone/>
            </a:pPr>
            <a:r>
              <a:rPr lang="en-US" sz="11200" dirty="0" smtClean="0"/>
              <a:t>collaborative) learning  and has children working in pairs </a:t>
            </a:r>
          </a:p>
          <a:p>
            <a:pPr>
              <a:buNone/>
            </a:pPr>
            <a:r>
              <a:rPr lang="en-US" sz="11200" dirty="0" smtClean="0"/>
              <a:t>or small  groups.  An impressive collection of studies  has </a:t>
            </a:r>
          </a:p>
          <a:p>
            <a:pPr>
              <a:buNone/>
            </a:pPr>
            <a:r>
              <a:rPr lang="en-US" sz="11200" dirty="0" smtClean="0"/>
              <a:t>shown that participation in well-functioning cooperative </a:t>
            </a:r>
          </a:p>
          <a:p>
            <a:pPr>
              <a:buNone/>
            </a:pPr>
            <a:r>
              <a:rPr lang="en-US" sz="11200" dirty="0" smtClean="0"/>
              <a:t>groups leads  students to feel more positive about </a:t>
            </a:r>
          </a:p>
          <a:p>
            <a:pPr>
              <a:buNone/>
            </a:pPr>
            <a:r>
              <a:rPr lang="en-US" sz="11200" dirty="0" smtClean="0"/>
              <a:t>themselves, about each other, and about  the subject </a:t>
            </a:r>
          </a:p>
          <a:p>
            <a:pPr>
              <a:buNone/>
            </a:pPr>
            <a:r>
              <a:rPr lang="en-US" sz="11200" dirty="0" smtClean="0"/>
              <a:t>they’re studying.  Students also learn more effectively on a </a:t>
            </a:r>
          </a:p>
          <a:p>
            <a:pPr>
              <a:buNone/>
            </a:pPr>
            <a:r>
              <a:rPr lang="en-US" sz="11200" dirty="0" smtClean="0"/>
              <a:t>variety of measures when they can learn with each other </a:t>
            </a:r>
          </a:p>
          <a:p>
            <a:pPr>
              <a:buNone/>
            </a:pPr>
            <a:r>
              <a:rPr lang="en-US" sz="11200" dirty="0" smtClean="0"/>
              <a:t>instead of against each other or apart from each other.  </a:t>
            </a:r>
          </a:p>
          <a:p>
            <a:pPr>
              <a:buNone/>
            </a:pPr>
            <a:r>
              <a:rPr lang="en-US" sz="11200" dirty="0" smtClean="0"/>
              <a:t>Cooperative learning works with kindergartners and </a:t>
            </a:r>
          </a:p>
          <a:p>
            <a:pPr>
              <a:buNone/>
            </a:pPr>
            <a:r>
              <a:rPr lang="en-US" sz="11200" dirty="0" smtClean="0"/>
              <a:t>graduate students, with students who struggle to </a:t>
            </a:r>
          </a:p>
          <a:p>
            <a:pPr>
              <a:buNone/>
            </a:pPr>
            <a:r>
              <a:rPr lang="en-US" sz="11200" dirty="0" smtClean="0"/>
              <a:t>understand and students who pick things up instantly; it </a:t>
            </a:r>
          </a:p>
          <a:p>
            <a:pPr>
              <a:buNone/>
            </a:pPr>
            <a:r>
              <a:rPr lang="en-US" sz="11200" dirty="0" smtClean="0"/>
              <a:t>works for math and science, language skills and  social </a:t>
            </a:r>
          </a:p>
          <a:p>
            <a:pPr>
              <a:buNone/>
            </a:pPr>
            <a:r>
              <a:rPr lang="en-US" sz="11200" dirty="0"/>
              <a:t> </a:t>
            </a:r>
            <a:r>
              <a:rPr lang="en-US" sz="11200" dirty="0" smtClean="0"/>
              <a:t>studies, fine arts and foreign languages.</a:t>
            </a:r>
          </a:p>
          <a:p>
            <a:pPr algn="r">
              <a:buNone/>
            </a:pPr>
            <a:r>
              <a:rPr lang="en-US" sz="7200" dirty="0" smtClean="0"/>
              <a:t>- </a:t>
            </a:r>
            <a:r>
              <a:rPr lang="en-US" sz="7200" dirty="0" err="1" smtClean="0"/>
              <a:t>Alfie</a:t>
            </a:r>
            <a:r>
              <a:rPr lang="en-US" sz="7200" dirty="0" smtClean="0"/>
              <a:t> Kohn</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Content Placeholder 6"/>
          <p:cNvSpPr>
            <a:spLocks noGrp="1"/>
          </p:cNvSpPr>
          <p:nvPr>
            <p:ph idx="1"/>
          </p:nvPr>
        </p:nvSpPr>
        <p:spPr>
          <a:xfrm>
            <a:off x="228600" y="304800"/>
            <a:ext cx="8686800" cy="6324600"/>
          </a:xfrm>
        </p:spPr>
        <p:txBody>
          <a:bodyPr>
            <a:normAutofit/>
          </a:bodyPr>
          <a:lstStyle/>
          <a:p>
            <a:pPr algn="ctr">
              <a:buNone/>
            </a:pPr>
            <a:endParaRPr lang="en-US" sz="4200" dirty="0" smtClean="0">
              <a:latin typeface="AR BERKLEY" pitchFamily="2" charset="0"/>
            </a:endParaRPr>
          </a:p>
          <a:p>
            <a:pPr algn="ctr">
              <a:buNone/>
            </a:pPr>
            <a:endParaRPr lang="en-US" sz="4200" dirty="0" smtClean="0">
              <a:latin typeface="Aparajita" pitchFamily="34" charset="0"/>
              <a:cs typeface="Aparajita" pitchFamily="34" charset="0"/>
            </a:endParaRPr>
          </a:p>
          <a:p>
            <a:pPr algn="ctr">
              <a:buNone/>
            </a:pPr>
            <a:r>
              <a:rPr lang="en-US" sz="4200" dirty="0" smtClean="0">
                <a:latin typeface="Aparajita" pitchFamily="34" charset="0"/>
                <a:cs typeface="Aparajita" pitchFamily="34" charset="0"/>
              </a:rPr>
              <a:t>If you want to be incrementally better: </a:t>
            </a:r>
          </a:p>
          <a:p>
            <a:pPr algn="ctr">
              <a:buNone/>
            </a:pPr>
            <a:r>
              <a:rPr lang="en-US" sz="4200" i="1" dirty="0" smtClean="0">
                <a:latin typeface="Aparajita" pitchFamily="34" charset="0"/>
                <a:cs typeface="Aparajita" pitchFamily="34" charset="0"/>
              </a:rPr>
              <a:t>Be competitive.</a:t>
            </a:r>
          </a:p>
          <a:p>
            <a:pPr algn="ctr">
              <a:buNone/>
            </a:pPr>
            <a:r>
              <a:rPr lang="en-US" sz="4200" dirty="0" smtClean="0">
                <a:latin typeface="Aparajita" pitchFamily="34" charset="0"/>
                <a:cs typeface="Aparajita" pitchFamily="34" charset="0"/>
              </a:rPr>
              <a:t>If you want to be exponentially better:</a:t>
            </a:r>
          </a:p>
          <a:p>
            <a:pPr algn="ctr">
              <a:buNone/>
            </a:pPr>
            <a:r>
              <a:rPr lang="en-US" sz="4200" i="1" dirty="0" smtClean="0">
                <a:latin typeface="Aparajita" pitchFamily="34" charset="0"/>
                <a:cs typeface="Aparajita" pitchFamily="34" charset="0"/>
              </a:rPr>
              <a:t>Be cooperative.</a:t>
            </a:r>
            <a:endParaRPr lang="en-US" i="1" dirty="0">
              <a:latin typeface="Aparajita" pitchFamily="34" charset="0"/>
              <a:cs typeface="Aparajita" pitchFamily="34" charset="0"/>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Content Placeholder 6"/>
          <p:cNvSpPr>
            <a:spLocks noGrp="1"/>
          </p:cNvSpPr>
          <p:nvPr>
            <p:ph idx="1"/>
          </p:nvPr>
        </p:nvSpPr>
        <p:spPr>
          <a:xfrm>
            <a:off x="228600" y="304800"/>
            <a:ext cx="8686800" cy="6324600"/>
          </a:xfrm>
        </p:spPr>
        <p:txBody>
          <a:bodyPr>
            <a:normAutofit/>
          </a:bodyPr>
          <a:lstStyle/>
          <a:p>
            <a:pPr>
              <a:buNone/>
            </a:pPr>
            <a:r>
              <a:rPr lang="en-US" sz="4200" dirty="0" smtClean="0">
                <a:latin typeface="AR BERKLEY" pitchFamily="2" charset="0"/>
              </a:rPr>
              <a:t>A Learning Space</a:t>
            </a:r>
            <a:r>
              <a:rPr lang="en-US" sz="4200" dirty="0" smtClean="0">
                <a:latin typeface="Aparajita" pitchFamily="34" charset="0"/>
                <a:cs typeface="Aparajita" pitchFamily="34" charset="0"/>
              </a:rPr>
              <a:t> needs to be hospitable not to make learning painless, but to make the painful things possible…things like exposing ignorance, testing tentative hypotheses, challenging false or partial information, and mutual criticism of thought.  [None of these] can happen in an atmosphere where people feel threatened or judged.</a:t>
            </a:r>
          </a:p>
          <a:p>
            <a:pPr algn="r">
              <a:buNone/>
            </a:pPr>
            <a:r>
              <a:rPr lang="en-US" sz="4200" dirty="0" smtClean="0">
                <a:latin typeface="Aparajita" pitchFamily="34" charset="0"/>
                <a:cs typeface="Aparajita" pitchFamily="34" charset="0"/>
              </a:rPr>
              <a:t>- Parker J. Palmer</a:t>
            </a:r>
            <a:endParaRPr lang="en-US" sz="4200" dirty="0" smtClean="0">
              <a:latin typeface="AR BERKLEY" pitchFamily="2" charset="0"/>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59</TotalTime>
  <Words>581</Words>
  <Application>Microsoft Office PowerPoint</Application>
  <PresentationFormat>On-screen Show (4:3)</PresentationFormat>
  <Paragraphs>78</Paragraphs>
  <Slides>7</Slides>
  <Notes>0</Notes>
  <HiddenSlides>0</HiddenSlides>
  <MMClips>0</MMClips>
  <ScaleCrop>false</ScaleCrop>
  <HeadingPairs>
    <vt:vector size="4" baseType="variant">
      <vt:variant>
        <vt:lpstr>Theme</vt:lpstr>
      </vt:variant>
      <vt:variant>
        <vt:i4>1</vt:i4>
      </vt:variant>
      <vt:variant>
        <vt:lpstr>Slide Titles</vt:lpstr>
      </vt:variant>
      <vt:variant>
        <vt:i4>7</vt:i4>
      </vt:variant>
    </vt:vector>
  </HeadingPairs>
  <TitlesOfParts>
    <vt:vector size="8" baseType="lpstr">
      <vt:lpstr>Office Theme</vt:lpstr>
      <vt:lpstr>Slide 1</vt:lpstr>
      <vt:lpstr>Slide 2</vt:lpstr>
      <vt:lpstr>Slide 3</vt:lpstr>
      <vt:lpstr>Slide 4</vt:lpstr>
      <vt:lpstr>Slide 5</vt:lpstr>
      <vt:lpstr>Slide 6</vt:lpstr>
      <vt:lpstr>Slide 7</vt:lpstr>
    </vt:vector>
  </TitlesOfParts>
  <Company>University at Buffalo</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wsmith</dc:creator>
  <cp:lastModifiedBy>wsmith</cp:lastModifiedBy>
  <cp:revision>7</cp:revision>
  <dcterms:created xsi:type="dcterms:W3CDTF">2011-01-28T14:05:53Z</dcterms:created>
  <dcterms:modified xsi:type="dcterms:W3CDTF">2011-01-28T17:57:03Z</dcterms:modified>
</cp:coreProperties>
</file>

<file path=docProps/thumbnail.jpeg>
</file>